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7" r:id="rId2"/>
    <p:sldId id="262" r:id="rId3"/>
    <p:sldId id="288" r:id="rId4"/>
    <p:sldId id="357" r:id="rId5"/>
    <p:sldId id="358" r:id="rId6"/>
    <p:sldId id="359" r:id="rId7"/>
    <p:sldId id="334" r:id="rId8"/>
    <p:sldId id="355" r:id="rId9"/>
    <p:sldId id="354" r:id="rId10"/>
    <p:sldId id="361" r:id="rId11"/>
    <p:sldId id="362" r:id="rId12"/>
    <p:sldId id="363" r:id="rId13"/>
    <p:sldId id="259" r:id="rId14"/>
    <p:sldId id="356" r:id="rId15"/>
    <p:sldId id="263" r:id="rId16"/>
    <p:sldId id="264" r:id="rId17"/>
    <p:sldId id="265" r:id="rId18"/>
    <p:sldId id="266" r:id="rId19"/>
    <p:sldId id="267" r:id="rId20"/>
    <p:sldId id="336" r:id="rId21"/>
    <p:sldId id="360" r:id="rId22"/>
    <p:sldId id="337" r:id="rId23"/>
    <p:sldId id="338" r:id="rId24"/>
    <p:sldId id="339" r:id="rId25"/>
    <p:sldId id="260" r:id="rId26"/>
    <p:sldId id="261" r:id="rId27"/>
    <p:sldId id="268" r:id="rId28"/>
    <p:sldId id="270" r:id="rId29"/>
    <p:sldId id="271" r:id="rId30"/>
    <p:sldId id="272" r:id="rId31"/>
    <p:sldId id="273" r:id="rId32"/>
    <p:sldId id="331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65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21.1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6:0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24575,'457'0'-1365,"-435"0"-5461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6:0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269 148 24575,'-55'0'0,"-62"-1"0,115 1 0,-1 0 0,1 0 0,0-1 0,-1 1 0,1-1 0,0 1 0,-1-1 0,1 0 0,0 0 0,0 0 0,-1 0 0,1 0 0,0-1 0,0 1 0,0-1 0,1 1 0,-1-1 0,0 0 0,-1-2 0,2 3 0,0-1 0,1 1 0,0-1 0,-1 1 0,1-1 0,0 1 0,-1-1 0,1 1 0,0-1 0,0 0 0,0 1 0,1-1 0,-1 1 0,0-1 0,0 1 0,1-1 0,-1 1 0,1-1 0,0 1 0,-1-1 0,1 1 0,0-1 0,0 1 0,0 0 0,0 0 0,0-1 0,0 1 0,0 0 0,0 0 0,2-1 0,2-3 0,1 0 0,1 0 0,-1 0 0,1 1 0,0 0 0,0 0 0,9-3 0,54-15 0,-33 11 0,-32 10 0,0-1 0,-1 1 0,1 0 0,0 0 0,0 0 0,0 1 0,0 0 0,0 0 0,0 0 0,10 2 0,-12-1 0,1 1 0,-1-1 0,0 0 0,0 1 0,0 0 0,0 0 0,-1 0 0,1 0 0,0 0 0,-1 1 0,1-1 0,-1 1 0,0-1 0,0 1 0,0 0 0,3 6 0,0 3 0,0 0 0,0 1 0,-1-1 0,-1 1 0,0 0 0,-1 0 0,-1 1 0,0-1 0,0 0 0,-1 1 0,-1-1 0,0 0 0,-5 21 0,2-26 0,1 1 0,-1-1 0,-1 0 0,1 0 0,-2-1 0,1 1 0,-1-1 0,0 0 0,0-1 0,-12 10 0,6-4 0,-20 23 0,28-29 0,-1-1 0,0 1 0,0-1 0,0 0 0,0-1 0,-1 1 0,0-1 0,0 0 0,0-1 0,0 0 0,-1 0 0,-12 4 0,8-4 0,0 0 0,0-1 0,0-1 0,0 0 0,0 0 0,0-1 0,-17-3 0,25 3 0,-1-1 0,1 0 0,-1 0 0,1-1 0,0 1 0,0-1 0,-1 1 0,1-1 0,0 0 0,0 0 0,1-1 0,-1 1 0,0 0 0,1-1 0,-1 0 0,1 1 0,0-1 0,0 0 0,0 0 0,-1-4 0,2 5 0,0 1 0,0-1 0,1 1 0,-1-1 0,1 1 0,0-1 0,-1 0 0,1 1 0,0-1 0,0 1 0,0-1 0,0 0 0,0 1 0,0-1 0,0 0 0,1 1 0,-1-1 0,1 1 0,-1-1 0,1 1 0,-1-1 0,1 1 0,0-1 0,0 1 0,0 0 0,0-1 0,0 1 0,0 0 0,0 0 0,0 0 0,0 0 0,1 0 0,-1 0 0,0 0 0,1 0 0,-1 0 0,1 0 0,-1 1 0,1-1 0,-1 1 0,1-1 0,-1 1 0,1 0 0,2-1 0,22-2 0,-1 0 0,1 2 0,-1 0 0,1 2 0,29 5 0,-34-3 0,0 0 0,0 2 0,38 14 0,56 32 0,-106-47 0,28 9-1365,-19-10-5461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22.8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23.7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29.7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41.1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45.8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8T13:51:55.0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6:0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24575,'0'4'0,"0"6"0,0 6 0,0 4 0,0 3 0,0 2 0,0 1 0,0 1 0,0-1 0,0 1 0,0-1 0,0-1 0,0 1 0,0-1 0,0 1 0,0-1 0,0-4-8191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2T08:36:0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4 0,0 3 0,0 2 0,4 1 0,2 0 0,0 1 0,-2-1 0,-1 0 0,-1 0 0,-1 0 0,0-1 0,-1 1 0,0-1 0,-1 0 0,1-4-8191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1A87E2-E4B0-6A14-A086-6AC3195DC8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6351A-0CBC-2489-8224-4F0B265BE61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162282-414B-4626-B8C4-CF63B7C85AC3}" type="datetimeFigureOut">
              <a:rPr lang="en-GB" altLang="en-US"/>
              <a:pPr>
                <a:defRPr/>
              </a:pPr>
              <a:t>22/09/2023</a:t>
            </a:fld>
            <a:endParaRPr lang="en-GB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A37AFA0-BE9F-8D7D-745A-F1694F1A4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04A733-0B97-4E06-B2C6-18BC4CA99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602E6-E810-ADC1-E6BF-DD82DF4AEA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FAC62-DEC3-5475-DEF4-B3BA45D5D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B764C6-0EA6-4DF0-8068-D4E9D3A4E44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31466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CBE14-E3DB-BEC0-55B3-48936C3E863A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295ED-4863-B4EB-5C4A-3D7ECCFB4403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517DB-B379-6BEE-581F-93B249932F32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16030E-3771-BEE3-0AA4-6283AE996676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0" descr="BITS_university_logo_whitevert.png">
            <a:extLst>
              <a:ext uri="{FF2B5EF4-FFF2-40B4-BE49-F238E27FC236}">
                <a16:creationId xmlns:a16="http://schemas.microsoft.com/office/drawing/2014/main" id="{88360C53-D678-FA28-7CFB-31665D6E97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38256-F8D3-D835-82B5-BE81CE011AB3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5B28C-B518-B218-EEB9-70B277677F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1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20B871F4-FAF8-2857-B26F-DF8A005FB58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BF23913-D59C-B7B8-9F2B-F8A9A32FE8B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AF035E-D1D4-503A-D9DF-BD49B623F57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62DB78-1226-C120-B178-68BFA8A7018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3909418F-A397-14B8-1E8B-3EDF42A4181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38D8A4-29AF-EFAA-738D-857616F9384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419FD5-43E3-6B82-E74F-E6344A1495B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83CBEE-1924-3AAF-B5B4-8CC5D28ED3F2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A6FD6D45-DA8A-DD49-A2DD-E0A5DCBC1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49450-5292-622F-B5FF-FDA206B747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968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64A8A7C-2FBD-A6F5-966D-0AEE3EA844B2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B9AF88-D0A9-6938-0237-A313F1BD2DFC}"/>
                </a:ext>
              </a:extLst>
            </p:cNvPr>
            <p:cNvSpPr/>
            <p:nvPr/>
          </p:nvSpPr>
          <p:spPr>
            <a:xfrm>
              <a:off x="4216026" y="6591037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7523D9-973E-5BB4-8A5B-873232CF1976}"/>
                </a:ext>
              </a:extLst>
            </p:cNvPr>
            <p:cNvSpPr/>
            <p:nvPr/>
          </p:nvSpPr>
          <p:spPr>
            <a:xfrm>
              <a:off x="1853453" y="6591037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BC8589-D51E-35EF-089A-E8DF7750A6E5}"/>
                </a:ext>
              </a:extLst>
            </p:cNvPr>
            <p:cNvSpPr/>
            <p:nvPr userDrawn="1"/>
          </p:nvSpPr>
          <p:spPr>
            <a:xfrm>
              <a:off x="6535644" y="6591037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0" descr="Picture 7.png">
            <a:extLst>
              <a:ext uri="{FF2B5EF4-FFF2-40B4-BE49-F238E27FC236}">
                <a16:creationId xmlns:a16="http://schemas.microsoft.com/office/drawing/2014/main" id="{CCCA74E2-3B48-ABE4-CEEB-8655B559BE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87782B-B910-B59C-B8DF-DAC5E04621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900" b="1">
                <a:solidFill>
                  <a:srgbClr val="101141"/>
                </a:solidFill>
              </a:rPr>
              <a:t>BITS </a:t>
            </a:r>
            <a:r>
              <a:rPr lang="en-US" sz="9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63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0F1C-DE6C-4C56-8E16-5153BCD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4C752-09C3-4B55-A715-E10B432C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AE72D-0F22-4685-B20F-C4CF80970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68DE1-DFC1-405E-ABE4-29B96CF821AA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1A0C4-B8B1-4184-BFDC-EDC2F96A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74DDD-7E19-470B-B728-05437E28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AC605-BDA0-4802-9BF9-71567731E2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367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055828-7356-744B-DF05-ED663FF6DB3E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0D5F8F-9BA2-710C-7212-9365C65F4649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21AC6-A9A7-617A-08AE-7CCE2C2B3313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F9F5C-F427-DF90-10FA-7D7EBB2F00AB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B544FF20-43C6-6529-BE28-33E4AFEC91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3DC28-4575-32CA-73FC-1C6CAE807054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63C1-3187-039A-1A5C-38C2E5A2DE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4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86B8DEC0-F11F-9290-A161-2987A6CFDA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C5E996-2A74-4C35-9960-E974CA975C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2C3A6455-6BEA-115F-BE2B-B06520797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28BC2D-6EA2-4853-B7E7-5C8CDFBD8FE3}"/>
              </a:ext>
            </a:extLst>
          </p:cNvPr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9879BC-26B9-F45F-B050-465AAFEBC879}"/>
              </a:ext>
            </a:extLst>
          </p:cNvPr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B20423-D517-E960-810C-0C5EFE9F2759}"/>
              </a:ext>
            </a:extLst>
          </p:cNvPr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2BFE80-EB2A-307E-7CB6-123AB05CD9B7}"/>
              </a:ext>
            </a:extLst>
          </p:cNvPr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946A4-1B38-E2E1-F35A-F6C98FE971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9039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4083A-7360-BFDB-1AD4-704B93D5C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727785D8-4BB4-3707-461E-9CDDFB7CB14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C5D399-7A6D-AB9E-6E79-4F6E790EE5E7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118422-F398-20C2-3673-EA395A8D98FC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C4B57F-6E01-B9A6-B3BF-C240DD0A21D7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84B79A93-DA54-0AA9-BC20-817684264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E7133241-9E71-65A2-B39F-CC7C2879316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5C6DB8-5995-3E1F-BF29-EC44C197A91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A87A13-5B04-ED57-9DDE-B114FBBE7E8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C566D5-72F8-AC2C-46F9-8FFCC890BD0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BBCBB913-5D0B-DA27-1DDE-2CD630EB47F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BA8B73-2517-731B-7E20-1BDF6DE72E7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D4B3E3-821B-7B75-70E4-C98605AF0DB8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323B46-FCFC-A836-B61B-BF132F51113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31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7.png">
            <a:extLst>
              <a:ext uri="{FF2B5EF4-FFF2-40B4-BE49-F238E27FC236}">
                <a16:creationId xmlns:a16="http://schemas.microsoft.com/office/drawing/2014/main" id="{6E3C831F-B5A0-EF53-5E91-BA2E2F9945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BE57FA7A-C57C-B95B-3895-E1E69FCF32A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43FBD2-F8A4-F7E2-FB45-0FB28ECCA3C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8CA3A2-7613-7E39-6013-150685A5401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DB5E09-0694-2DEF-FF93-343ABE606B7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F1C74268-E24F-17E4-EF5D-FD533754542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0C05D4-8312-CF88-C26C-94E474F40E6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7E09944-9B78-466F-6E8A-9BE8EC2D44E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D42E00-1075-860A-5894-F7EEFA8CC0A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6958B4-E37A-41F3-960A-F08892CCA2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128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4517A3DA-AB5F-7456-2213-1F04FE53FD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D4F75-D364-60E8-C2C7-1C7160F76571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9F6C87-7960-2ACA-3782-256602EB0FB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7CF1AA1-D722-C5FB-0201-2D002896E980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345C531-C902-35F3-98A2-C31AC55AA61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4488C4-8EA8-D3A8-AED5-E6E587DF363C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0D19C2-2330-7789-803A-19C7E988EF4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AD5F36-51F6-9973-A6EB-3E27D877AC5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5" name="Picture 14" descr="Picture 7.png">
            <a:extLst>
              <a:ext uri="{FF2B5EF4-FFF2-40B4-BE49-F238E27FC236}">
                <a16:creationId xmlns:a16="http://schemas.microsoft.com/office/drawing/2014/main" id="{43A9076E-C3BA-6DB1-F4E8-BC426B3D1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B272C9-A3F8-8C4E-1C9B-8033945E50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78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DA213784-9642-F746-7D41-B554DC473E7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93186B8-9F6F-9B5E-C81F-095E74CCC60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4C68D7-C446-929D-F9C8-FE2529168B0A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57DF5F-98F4-0C54-15E9-F82D8073558A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32BA424B-C50E-8410-F480-7A0168861D5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988C15-6255-1B77-CB13-F0C11284D2A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EFDB61-A101-061C-4B0E-6411E625337F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330518-0E8A-C379-141A-F0C6E1D36722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88A82A46-862B-B847-2DE5-57568792D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5A159E-BED2-E201-8F6C-4D46987582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655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63B5DD0-B880-F8E0-381E-CED992DC2E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D0FC28-7559-AB03-2E01-323467DA531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62DB0C-B3AF-30E4-6F03-1AFC86DD822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548E39-29E5-21EF-C2C3-79C0B525078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DA0072D3-988C-698F-3494-B388053C7A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ECD3B2-889D-3BB8-B02B-DFDE43E6D86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F98461-0E81-4463-0EB6-AC4051F2B8E8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2DEE7B-CC63-801C-63F0-15FB65606F6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3" name="Picture 14" descr="Picture 7.png">
            <a:extLst>
              <a:ext uri="{FF2B5EF4-FFF2-40B4-BE49-F238E27FC236}">
                <a16:creationId xmlns:a16="http://schemas.microsoft.com/office/drawing/2014/main" id="{CF33FD13-052C-EF71-B0DB-65FC37262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C5C60E-4715-12E2-49DB-A4A73FB250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7684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41D9D2F0-0B4D-AE55-C5E0-F3D857EA785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E63165-F9EC-FDB8-1126-25BE97836061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50573A-17B5-19B0-546C-04C5704AACE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4C20B9-6E04-4B70-357A-6C1682E9BB4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4A8A349-4BDB-B9E8-1EB5-81C0CE0403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AD5F8D-70FA-41E7-F777-EE126A3126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FFC960-5555-931D-A654-58260A844B6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4B26AA-EAC5-9041-AFB9-B2E3DB541819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16AE2943-15C6-D5DA-2EC9-0669C83E28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730C04-DA28-9C57-E08E-47DEEEC0EF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100" b="1">
                <a:solidFill>
                  <a:srgbClr val="101141"/>
                </a:solidFill>
              </a:rPr>
              <a:t>BITS </a:t>
            </a:r>
            <a:r>
              <a:rPr 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276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470F2-3E3E-7BDD-A304-46DC90F8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F0990F9-3C64-8ED2-D05B-A8B50871FFA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AB08-210D-2FED-F8D9-7C6A02EFB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8DE3051-D7AD-454B-BCB5-8CD900F8C289}" type="datetimeFigureOut">
              <a:rPr lang="en-US" altLang="en-US"/>
              <a:pPr>
                <a:defRPr/>
              </a:pPr>
              <a:t>9/22/2023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C8317-E4B0-840E-5916-C8E442135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336FC-52F1-B14A-BE4C-B82B9C242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430AAC3-C60A-4D98-B5FD-438289EAB4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42" r:id="rId1"/>
    <p:sldLayoutId id="2147484443" r:id="rId2"/>
    <p:sldLayoutId id="2147484444" r:id="rId3"/>
    <p:sldLayoutId id="2147484445" r:id="rId4"/>
    <p:sldLayoutId id="2147484446" r:id="rId5"/>
    <p:sldLayoutId id="2147484447" r:id="rId6"/>
    <p:sldLayoutId id="2147484448" r:id="rId7"/>
    <p:sldLayoutId id="2147484449" r:id="rId8"/>
    <p:sldLayoutId id="2147484450" r:id="rId9"/>
    <p:sldLayoutId id="2147484451" r:id="rId10"/>
    <p:sldLayoutId id="2147484452" r:id="rId11"/>
    <p:sldLayoutId id="214748445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6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7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1EAE6F-446A-68D3-2A05-9A138BCA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ea typeface="+mj-ea"/>
              </a:rPr>
              <a:t>Mathematical Foundations for Machine Learning</a:t>
            </a:r>
          </a:p>
        </p:txBody>
      </p:sp>
      <p:sp>
        <p:nvSpPr>
          <p:cNvPr id="14339" name="Content Placeholder 5">
            <a:extLst>
              <a:ext uri="{FF2B5EF4-FFF2-40B4-BE49-F238E27FC236}">
                <a16:creationId xmlns:a16="http://schemas.microsoft.com/office/drawing/2014/main" id="{7E7D4530-7DF3-FB50-514D-310E95EDB9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MFML Team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A0CD9-27A5-63E9-BE34-51EF12C2F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686800" cy="4852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12C56-4545-45AB-8594-86456544640F}"/>
              </a:ext>
            </a:extLst>
          </p:cNvPr>
          <p:cNvSpPr txBox="1"/>
          <p:nvPr/>
        </p:nvSpPr>
        <p:spPr>
          <a:xfrm>
            <a:off x="2590800" y="838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Non-linear Optimization 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184570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FB75B-2B60-744D-D79F-85C2A65E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524000"/>
            <a:ext cx="783485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AE683-4857-02B1-EDBA-F95215BE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53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7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DF789F-8124-4397-A908-CB2C7439E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1" y="1574801"/>
            <a:ext cx="7194549" cy="436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7135EF-3A9A-4BFD-A876-B97EBBFB4AFD}"/>
              </a:ext>
            </a:extLst>
          </p:cNvPr>
          <p:cNvSpPr txBox="1"/>
          <p:nvPr/>
        </p:nvSpPr>
        <p:spPr>
          <a:xfrm>
            <a:off x="739141" y="958849"/>
            <a:ext cx="756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b="1" u="sng" dirty="0">
                <a:solidFill>
                  <a:prstClr val="black"/>
                </a:solidFill>
                <a:latin typeface="Calibri" panose="020F0502020204030204"/>
                <a:ea typeface="+mn-ea"/>
              </a:rPr>
              <a:t>Nonlinear Programming Problem –KKT conditions </a:t>
            </a:r>
            <a:endParaRPr lang="en-IN" sz="2400" b="1" u="sng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863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C3208-6820-7740-3016-E711199F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1676400"/>
            <a:ext cx="8145780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72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084C64-67DB-D330-163D-7788BD94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796313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4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473A38-D11D-460E-016A-745FE572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799385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6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3038D-ECAE-D680-6E5F-9B256A9F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600"/>
            <a:ext cx="6736080" cy="415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499527-4B9B-BEFC-75D9-4F811CDD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398270"/>
            <a:ext cx="832866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F4BB86-1329-D2BB-9CCB-27842E8E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0200"/>
            <a:ext cx="3121421" cy="3414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20A82-6181-3117-5850-23F7946A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1" y="2754851"/>
            <a:ext cx="5715000" cy="22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3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A5706C-4D11-6F42-1A01-CE3CEFB200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>
                <a:latin typeface="Palatino Linotype"/>
                <a:ea typeface="+mn-ea"/>
                <a:cs typeface="Palatino Linotype"/>
              </a:rPr>
              <a:t>S2 -22 AIMLCZC416, MFML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>
              <a:latin typeface="Palatino Linotype"/>
              <a:ea typeface="+mn-ea"/>
              <a:cs typeface="Palatino Linotype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>
                <a:latin typeface="Palatino Linotype"/>
                <a:ea typeface="+mn-ea"/>
                <a:cs typeface="Palatino Linotype"/>
              </a:rPr>
              <a:t>Webinar#4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2919AC-CD54-2DAA-33C1-09997D6C2302}"/>
                  </a:ext>
                </a:extLst>
              </p14:cNvPr>
              <p14:cNvContentPartPr/>
              <p14:nvPr/>
            </p14:nvContentPartPr>
            <p14:xfrm>
              <a:off x="520006" y="5936151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2919AC-CD54-2DAA-33C1-09997D6C23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2006" y="59181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5B3235-DABB-28F5-509E-F442BD60AD54}"/>
                  </a:ext>
                </a:extLst>
              </p14:cNvPr>
              <p14:cNvContentPartPr/>
              <p14:nvPr/>
            </p14:nvContentPartPr>
            <p14:xfrm>
              <a:off x="407326" y="603443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5B3235-DABB-28F5-509E-F442BD60AD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26" y="6016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02A760-A617-9C81-ADE7-C7CCC73AF125}"/>
                  </a:ext>
                </a:extLst>
              </p14:cNvPr>
              <p14:cNvContentPartPr/>
              <p14:nvPr/>
            </p14:nvContentPartPr>
            <p14:xfrm>
              <a:off x="1054606" y="600635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02A760-A617-9C81-ADE7-C7CCC73AF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606" y="598835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44BAE2-CE66-8B67-E77A-D895F8F85DC9}"/>
                  </a:ext>
                </a:extLst>
              </p14:cNvPr>
              <p14:cNvContentPartPr/>
              <p14:nvPr/>
            </p14:nvContentPartPr>
            <p14:xfrm>
              <a:off x="10423966" y="320699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44BAE2-CE66-8B67-E77A-D895F8F85D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5966" y="31889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1618CE-1E71-828B-22BB-9C2AF9BEC479}"/>
                  </a:ext>
                </a:extLst>
              </p14:cNvPr>
              <p14:cNvContentPartPr/>
              <p14:nvPr/>
            </p14:nvContentPartPr>
            <p14:xfrm>
              <a:off x="-1843394" y="130763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1618CE-1E71-828B-22BB-9C2AF9BEC4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61394" y="12896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B5545A-EE50-D134-D143-060418CCFF32}"/>
                  </a:ext>
                </a:extLst>
              </p14:cNvPr>
              <p14:cNvContentPartPr/>
              <p14:nvPr/>
            </p14:nvContentPartPr>
            <p14:xfrm>
              <a:off x="-2842394" y="562431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B5545A-EE50-D134-D143-060418CCFF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60394" y="5444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AA82B1-96AE-2B71-03A9-07A8E0F974D8}"/>
                  </a:ext>
                </a:extLst>
              </p14:cNvPr>
              <p14:cNvContentPartPr/>
              <p14:nvPr/>
            </p14:nvContentPartPr>
            <p14:xfrm>
              <a:off x="-1308794" y="2827191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AA82B1-96AE-2B71-03A9-07A8E0F974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26794" y="2809191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5BBD2-6D4B-52D8-E1CF-7E45E2C1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6781800" cy="1608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AD1EB-6EE2-950C-0B85-2FEB63E2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81400"/>
            <a:ext cx="7772400" cy="260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9C501-50BB-C6B9-B914-04D154273ADF}"/>
              </a:ext>
            </a:extLst>
          </p:cNvPr>
          <p:cNvSpPr txBox="1"/>
          <p:nvPr/>
        </p:nvSpPr>
        <p:spPr>
          <a:xfrm>
            <a:off x="685800" y="30960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Solution: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570567-FEF4-5CB3-9DCE-82E2B6CAF5DA}"/>
                  </a:ext>
                </a:extLst>
              </p14:cNvPr>
              <p14:cNvContentPartPr/>
              <p14:nvPr/>
            </p14:nvContentPartPr>
            <p14:xfrm>
              <a:off x="2359080" y="5266944"/>
              <a:ext cx="360" cy="13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570567-FEF4-5CB3-9DCE-82E2B6CAF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0080" y="5257944"/>
                <a:ext cx="1800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2DB9C97-D675-2492-4B07-DAF9F5D03B57}"/>
              </a:ext>
            </a:extLst>
          </p:cNvPr>
          <p:cNvGrpSpPr/>
          <p:nvPr/>
        </p:nvGrpSpPr>
        <p:grpSpPr>
          <a:xfrm>
            <a:off x="5879520" y="3639024"/>
            <a:ext cx="172800" cy="165240"/>
            <a:chOff x="5879520" y="3639024"/>
            <a:chExt cx="17280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3F62411-DE6C-49CF-72DF-B00BE859FDAA}"/>
                    </a:ext>
                  </a:extLst>
                </p14:cNvPr>
                <p14:cNvContentPartPr/>
                <p14:nvPr/>
              </p14:nvContentPartPr>
              <p14:xfrm>
                <a:off x="5943240" y="3639024"/>
                <a:ext cx="10080" cy="145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3F62411-DE6C-49CF-72DF-B00BE859FD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4600" y="3630384"/>
                  <a:ext cx="27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417D9E-5042-DCE4-F3AF-88060232055B}"/>
                    </a:ext>
                  </a:extLst>
                </p14:cNvPr>
                <p14:cNvContentPartPr/>
                <p14:nvPr/>
              </p14:nvContentPartPr>
              <p14:xfrm>
                <a:off x="5879520" y="3803904"/>
                <a:ext cx="17280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417D9E-5042-DCE4-F3AF-88060232055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70880" y="3795264"/>
                  <a:ext cx="190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E0D231-3DBD-FFE1-8FAB-E75A8F0EBF10}"/>
                  </a:ext>
                </a:extLst>
              </p14:cNvPr>
              <p14:cNvContentPartPr/>
              <p14:nvPr/>
            </p14:nvContentPartPr>
            <p14:xfrm>
              <a:off x="5856120" y="3960864"/>
              <a:ext cx="187560" cy="164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E0D231-3DBD-FFE1-8FAB-E75A8F0EBF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47480" y="3952224"/>
                <a:ext cx="205200" cy="1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741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637D3-39C6-DD46-C7C0-C5E24E99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2819400" cy="2522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900BA-787C-7BF4-81A8-53AB00380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1" y="4038600"/>
            <a:ext cx="5607338" cy="19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11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03FB-141B-C3F7-0EAA-8B803685E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24024"/>
            <a:ext cx="8333976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03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CC75B-EF4A-0AA7-3EDC-9ABC31E0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010525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D3EEE-ABB0-9B73-63B8-17FC48B4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3552825"/>
            <a:ext cx="607695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3EA49-94A7-11B2-CCE6-D9C1C64B431E}"/>
              </a:ext>
            </a:extLst>
          </p:cNvPr>
          <p:cNvSpPr txBox="1"/>
          <p:nvPr/>
        </p:nvSpPr>
        <p:spPr>
          <a:xfrm>
            <a:off x="228600" y="34956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657892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71C8C3-467B-C1F9-18E0-74F7D3B3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797951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74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DDDF3-3AA1-48C1-9797-3EB5171D6148}"/>
              </a:ext>
            </a:extLst>
          </p:cNvPr>
          <p:cNvSpPr txBox="1"/>
          <p:nvPr/>
        </p:nvSpPr>
        <p:spPr>
          <a:xfrm>
            <a:off x="1035052" y="1282700"/>
            <a:ext cx="1441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>
                <a:solidFill>
                  <a:srgbClr val="C00000"/>
                </a:solidFill>
                <a:latin typeface="Agency FB" panose="020B0503020202020204" pitchFamily="34" charset="0"/>
              </a:rPr>
              <a:t>Example:</a:t>
            </a:r>
            <a:endParaRPr lang="en-IN" sz="2100" b="1" u="sng" dirty="0">
              <a:solidFill>
                <a:srgbClr val="C00000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897B6-FEB6-8431-DD8C-FF1FF828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6516512" cy="3722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9B7D81-C018-2CBE-E0E6-954BD1AC81AB}"/>
              </a:ext>
            </a:extLst>
          </p:cNvPr>
          <p:cNvSpPr txBox="1"/>
          <p:nvPr/>
        </p:nvSpPr>
        <p:spPr>
          <a:xfrm>
            <a:off x="228600" y="541761"/>
            <a:ext cx="4264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Homework Problems</a:t>
            </a:r>
          </a:p>
        </p:txBody>
      </p:sp>
    </p:spTree>
    <p:extLst>
      <p:ext uri="{BB962C8B-B14F-4D97-AF65-F5344CB8AC3E}">
        <p14:creationId xmlns:p14="http://schemas.microsoft.com/office/powerpoint/2010/main" val="2591339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FBAE0-8A9B-4288-EE41-61C1F70B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8149066" cy="2016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FA660-5606-6C8C-4208-7F58253EA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3649981"/>
            <a:ext cx="8149067" cy="18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8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C98544-6975-A36C-6823-CD290622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75" y="3845562"/>
            <a:ext cx="7364230" cy="1607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169DB-679C-8B14-CBCA-545A52C7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75" y="2225042"/>
            <a:ext cx="7288030" cy="1607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4C8FC-CA3B-E0A3-A453-039A1FAE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75" y="1404618"/>
            <a:ext cx="5939290" cy="708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F368C-7D9E-C2D5-01D7-3B53089F1FBF}"/>
                  </a:ext>
                </a:extLst>
              </p:cNvPr>
              <p:cNvSpPr txBox="1"/>
              <p:nvPr/>
            </p:nvSpPr>
            <p:spPr>
              <a:xfrm>
                <a:off x="3200400" y="5417821"/>
                <a:ext cx="624841" cy="62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1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5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ad>
                            <m:radPr>
                              <m:degHide m:val="on"/>
                              <m:ctrlPr>
                                <a:rPr lang="en-IN" sz="15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15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rad>
                        </m:num>
                        <m:den>
                          <m:r>
                            <a:rPr lang="en-IN" sz="1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  <m:rad>
                            <m:radPr>
                              <m:degHide m:val="on"/>
                              <m:ctrlPr>
                                <a:rPr lang="en-IN" sz="15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15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2F368C-7D9E-C2D5-01D7-3B53089F1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5417821"/>
                <a:ext cx="624841" cy="6219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446A08-E2A1-6BE6-D1A5-2B3AAE05E2B8}"/>
              </a:ext>
            </a:extLst>
          </p:cNvPr>
          <p:cNvSpPr txBox="1"/>
          <p:nvPr/>
        </p:nvSpPr>
        <p:spPr>
          <a:xfrm>
            <a:off x="830580" y="5525589"/>
            <a:ext cx="256794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value is:</a:t>
            </a:r>
          </a:p>
        </p:txBody>
      </p:sp>
    </p:spTree>
    <p:extLst>
      <p:ext uri="{BB962C8B-B14F-4D97-AF65-F5344CB8AC3E}">
        <p14:creationId xmlns:p14="http://schemas.microsoft.com/office/powerpoint/2010/main" val="1175057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36EFE5-741A-3AEE-EF65-3D82D214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1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6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0C5D-152D-FE52-97EB-98E5744470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EB4BE-6059-BD6B-E33E-39AEE9FEE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44"/>
            <a:ext cx="91440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6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1">
            <a:extLst>
              <a:ext uri="{FF2B5EF4-FFF2-40B4-BE49-F238E27FC236}">
                <a16:creationId xmlns:a16="http://schemas.microsoft.com/office/drawing/2014/main" id="{85A35279-C732-1F90-CF1F-865F41EAC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905000"/>
            <a:ext cx="8991600" cy="3962400"/>
          </a:xfrm>
        </p:spPr>
        <p:txBody>
          <a:bodyPr/>
          <a:lstStyle/>
          <a:p>
            <a:pPr marL="514350" indent="-51435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important vector identities</a:t>
            </a:r>
          </a:p>
          <a:p>
            <a:pPr marL="514350" indent="-51435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of learning rate Tau for quadratic form </a:t>
            </a:r>
          </a:p>
          <a:p>
            <a:pPr marL="514350" indent="-51435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on KKT Condition</a:t>
            </a:r>
          </a:p>
          <a:p>
            <a:pPr marL="514350" indent="-51435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on Dual Problems</a:t>
            </a:r>
          </a:p>
          <a:p>
            <a:pPr marL="514350" indent="-51435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on Slater’s Conditions</a:t>
            </a:r>
          </a:p>
          <a:p>
            <a:pPr marL="0" indent="0" fontAlgn="base">
              <a:spcAft>
                <a:spcPct val="0"/>
              </a:spcAft>
              <a:defRPr/>
            </a:pP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6CBC-0C68-7C49-68EE-50E577E369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Agenda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DC48-9665-8F14-8067-A06F5108F1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/>
              <a:t>Example 1: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BA537-CB86-F74E-1D2D-6CBCD74B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6469"/>
            <a:ext cx="7886700" cy="377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4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4990B-006C-612B-79F0-F03E013E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050255"/>
            <a:ext cx="8072438" cy="39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12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8FAE9D-CF85-B584-69B5-5900578CBE2B}"/>
              </a:ext>
            </a:extLst>
          </p:cNvPr>
          <p:cNvSpPr txBox="1"/>
          <p:nvPr/>
        </p:nvSpPr>
        <p:spPr>
          <a:xfrm>
            <a:off x="1295400" y="2667000"/>
            <a:ext cx="60013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822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D8375-976F-8B59-FAAF-09EB60DF1B9C}"/>
              </a:ext>
            </a:extLst>
          </p:cNvPr>
          <p:cNvSpPr txBox="1"/>
          <p:nvPr/>
        </p:nvSpPr>
        <p:spPr>
          <a:xfrm>
            <a:off x="381000" y="685800"/>
            <a:ext cx="647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Identities for Computing Gradients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95089-A74C-841B-E63D-F042F16C9E66}"/>
              </a:ext>
            </a:extLst>
          </p:cNvPr>
          <p:cNvSpPr txBox="1"/>
          <p:nvPr/>
        </p:nvSpPr>
        <p:spPr>
          <a:xfrm>
            <a:off x="4800600" y="57574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A for symmetric W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3D809A-404A-3168-7CA6-21B3ADAC9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447800"/>
            <a:ext cx="4191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9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DF1F3F-29C7-5804-AAE6-C25734F7D2A8}"/>
              </a:ext>
            </a:extLst>
          </p:cNvPr>
          <p:cNvSpPr txBox="1"/>
          <p:nvPr/>
        </p:nvSpPr>
        <p:spPr>
          <a:xfrm>
            <a:off x="381000" y="609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Identities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CEF50-B313-549C-7E60-65F36CA6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267200" cy="49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6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81760-3313-B4E9-B9FE-1C10A4FDF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405897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9FE85-3E6F-5785-9426-641931D37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551621" cy="27046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8E1088-D90A-2C6E-8C68-DBA7DA550830}"/>
              </a:ext>
            </a:extLst>
          </p:cNvPr>
          <p:cNvCxnSpPr/>
          <p:nvPr/>
        </p:nvCxnSpPr>
        <p:spPr>
          <a:xfrm>
            <a:off x="4058979" y="16002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A9C9D0-8C07-8CF8-5AB7-0ACEC9D8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381000"/>
            <a:ext cx="7352413" cy="1066892"/>
          </a:xfrm>
          <a:prstGeom prst="rect">
            <a:avLst/>
          </a:prstGeom>
        </p:spPr>
      </p:pic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7C239F31-7618-2F20-2214-CE59C1D82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117600"/>
              </p:ext>
            </p:extLst>
          </p:nvPr>
        </p:nvGraphicFramePr>
        <p:xfrm>
          <a:off x="6477000" y="736141"/>
          <a:ext cx="674498" cy="409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736141"/>
                        <a:ext cx="674498" cy="409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D98CE3B-A651-CC74-BFD8-205CD5F75EFD}"/>
              </a:ext>
            </a:extLst>
          </p:cNvPr>
          <p:cNvSpPr txBox="1"/>
          <p:nvPr/>
        </p:nvSpPr>
        <p:spPr>
          <a:xfrm>
            <a:off x="304800" y="1676401"/>
            <a:ext cx="7352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Suppose we want to minimize the </a:t>
            </a:r>
            <a:r>
              <a:rPr lang="en-US" altLang="en-US" sz="2400" dirty="0">
                <a:solidFill>
                  <a:srgbClr val="FF0000"/>
                </a:solidFill>
              </a:rPr>
              <a:t>quadratic function</a:t>
            </a:r>
            <a:r>
              <a:rPr lang="en-US" altLang="en-US" sz="2400" dirty="0"/>
              <a:t>:</a:t>
            </a:r>
            <a:endParaRPr lang="en-US" altLang="en-US" sz="2800" dirty="0"/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D68F3204-5AE2-2A34-D2D3-44DF5FE37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257183"/>
              </p:ext>
            </p:extLst>
          </p:nvPr>
        </p:nvGraphicFramePr>
        <p:xfrm>
          <a:off x="3488531" y="2061494"/>
          <a:ext cx="2166938" cy="65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280" imgH="393480" progId="Equation.DSMT4">
                  <p:embed/>
                </p:oleObj>
              </mc:Choice>
              <mc:Fallback>
                <p:oleObj name="Equation" r:id="rId5" imgW="1295280" imgH="393480" progId="Equation.DSMT4">
                  <p:embed/>
                  <p:pic>
                    <p:nvPicPr>
                      <p:cNvPr id="1495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531" y="2061494"/>
                        <a:ext cx="2166938" cy="658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4C6325A-2358-0E41-D051-91CC706D8C51}"/>
              </a:ext>
            </a:extLst>
          </p:cNvPr>
          <p:cNvSpPr txBox="1"/>
          <p:nvPr/>
        </p:nvSpPr>
        <p:spPr>
          <a:xfrm>
            <a:off x="304800" y="2438400"/>
            <a:ext cx="4610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This is equivalent to solve </a:t>
            </a:r>
            <a:r>
              <a:rPr lang="en-US" altLang="en-US" dirty="0">
                <a:solidFill>
                  <a:srgbClr val="FF0000"/>
                </a:solidFill>
              </a:rPr>
              <a:t>linear problem</a:t>
            </a:r>
            <a:r>
              <a:rPr lang="en-US" altLang="en-US" dirty="0"/>
              <a:t>: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32CA97CA-94A9-0517-505C-6AB3C6D4C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40930"/>
              </p:ext>
            </p:extLst>
          </p:nvPr>
        </p:nvGraphicFramePr>
        <p:xfrm>
          <a:off x="3308350" y="3511073"/>
          <a:ext cx="1975247" cy="339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משוואה" r:id="rId7" imgW="1180800" imgH="203040" progId="Equation.3">
                  <p:embed/>
                </p:oleObj>
              </mc:Choice>
              <mc:Fallback>
                <p:oleObj name="משוואה" r:id="rId7" imgW="1180800" imgH="203040" progId="Equation.3">
                  <p:embed/>
                  <p:pic>
                    <p:nvPicPr>
                      <p:cNvPr id="1495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350" y="3511073"/>
                        <a:ext cx="1975247" cy="3393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4C9AA62-A0D3-E5DD-9E74-BA3FD9E58FF0}"/>
              </a:ext>
            </a:extLst>
          </p:cNvPr>
          <p:cNvSpPr txBox="1"/>
          <p:nvPr/>
        </p:nvSpPr>
        <p:spPr>
          <a:xfrm>
            <a:off x="292100" y="3105834"/>
            <a:ext cx="6032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Let the iterative formula for minimum point be  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1E163EA2-E6C7-10D0-7F2A-9BCCA1ACF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629795"/>
              </p:ext>
            </p:extLst>
          </p:nvPr>
        </p:nvGraphicFramePr>
        <p:xfrm>
          <a:off x="3431381" y="4417406"/>
          <a:ext cx="2188369" cy="425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07880" imgH="253800" progId="Equation.DSMT4">
                  <p:embed/>
                </p:oleObj>
              </mc:Choice>
              <mc:Fallback>
                <p:oleObj name="Equation" r:id="rId9" imgW="1307880" imgH="253800" progId="Equation.DSMT4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1381" y="4417406"/>
                        <a:ext cx="2188369" cy="425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84E3D68-9E94-ED97-D0AC-3335150808A1}"/>
              </a:ext>
            </a:extLst>
          </p:cNvPr>
          <p:cNvSpPr txBox="1"/>
          <p:nvPr/>
        </p:nvSpPr>
        <p:spPr>
          <a:xfrm>
            <a:off x="304800" y="3588602"/>
            <a:ext cx="4610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     be the step size </a:t>
            </a:r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5B89359C-8AE9-7734-9F92-10665DF3B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990369"/>
              </p:ext>
            </p:extLst>
          </p:nvPr>
        </p:nvGraphicFramePr>
        <p:xfrm>
          <a:off x="1066800" y="4933306"/>
          <a:ext cx="276225" cy="382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880" imgH="228600" progId="Equation.DSMT4">
                  <p:embed/>
                </p:oleObj>
              </mc:Choice>
              <mc:Fallback>
                <p:oleObj name="Equation" r:id="rId11" imgW="164880" imgH="228600" progId="Equation.DSMT4">
                  <p:embed/>
                  <p:pic>
                    <p:nvPicPr>
                      <p:cNvPr id="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933306"/>
                        <a:ext cx="276225" cy="382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151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AFF55985-0F0C-3E1A-8E40-038E16262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911062"/>
              </p:ext>
            </p:extLst>
          </p:nvPr>
        </p:nvGraphicFramePr>
        <p:xfrm>
          <a:off x="609600" y="2590800"/>
          <a:ext cx="8373799" cy="3396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140000" imgH="1676160" progId="Equation.DSMT4">
                  <p:embed/>
                </p:oleObj>
              </mc:Choice>
              <mc:Fallback>
                <p:oleObj name="Equation" r:id="rId2" imgW="4140000" imgH="1676160" progId="Equation.DSMT4">
                  <p:embed/>
                  <p:pic>
                    <p:nvPicPr>
                      <p:cNvPr id="25" name="Object 5">
                        <a:extLst>
                          <a:ext uri="{FF2B5EF4-FFF2-40B4-BE49-F238E27FC236}">
                            <a16:creationId xmlns:a16="http://schemas.microsoft.com/office/drawing/2014/main" id="{607CB1D8-D52C-AEC4-80B3-E7CC95206E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590800"/>
                        <a:ext cx="8373799" cy="33964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4A2B2F-8F0F-3B52-0A31-100B7C9AE564}"/>
              </a:ext>
            </a:extLst>
          </p:cNvPr>
          <p:cNvSpPr txBox="1"/>
          <p:nvPr/>
        </p:nvSpPr>
        <p:spPr>
          <a:xfrm>
            <a:off x="584200" y="1981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Let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711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695497"/>
              </p:ext>
            </p:extLst>
          </p:nvPr>
        </p:nvGraphicFramePr>
        <p:xfrm>
          <a:off x="3200400" y="4105275"/>
          <a:ext cx="3400258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25400" imgH="1473120" progId="Equation.DSMT4">
                  <p:embed/>
                </p:oleObj>
              </mc:Choice>
              <mc:Fallback>
                <p:oleObj name="Equation" r:id="rId2" imgW="1625400" imgH="1473120" progId="Equation.DSMT4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105275"/>
                        <a:ext cx="3400258" cy="245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7174D-0239-216A-2462-B88061D8EB21}"/>
                  </a:ext>
                </a:extLst>
              </p:cNvPr>
              <p:cNvSpPr txBox="1"/>
              <p:nvPr/>
            </p:nvSpPr>
            <p:spPr>
              <a:xfrm>
                <a:off x="609600" y="1413013"/>
                <a:ext cx="640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dirty="0"/>
                  <a:t>Here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US" altLang="en-US" dirty="0"/>
                  <a:t>is quadratic and convex function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37174D-0239-216A-2462-B88061D8E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13013"/>
                <a:ext cx="6400800" cy="369332"/>
              </a:xfrm>
              <a:prstGeom prst="rect">
                <a:avLst/>
              </a:prstGeom>
              <a:blipFill>
                <a:blip r:embed="rId4"/>
                <a:stretch>
                  <a:fillRect l="-762" t="-120000" b="-19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B9C5A-C715-6E62-0320-806C87ADC306}"/>
                  </a:ext>
                </a:extLst>
              </p:cNvPr>
              <p:cNvSpPr txBox="1"/>
              <p:nvPr/>
            </p:nvSpPr>
            <p:spPr>
              <a:xfrm>
                <a:off x="685800" y="2284392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dirty="0"/>
                  <a:t>Condition for extrema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IN" dirty="0"/>
                  <a:t> is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CB9C5A-C715-6E62-0320-806C87ADC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84392"/>
                <a:ext cx="4572000" cy="646331"/>
              </a:xfrm>
              <a:prstGeom prst="rect">
                <a:avLst/>
              </a:prstGeom>
              <a:blipFill>
                <a:blip r:embed="rId5"/>
                <a:stretch>
                  <a:fillRect l="-1200" t="-67925" b="-6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5B6686A-764B-C671-850F-2ED4E6F692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638237"/>
              </p:ext>
            </p:extLst>
          </p:nvPr>
        </p:nvGraphicFramePr>
        <p:xfrm>
          <a:off x="4062412" y="1996677"/>
          <a:ext cx="10191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2" y="1996677"/>
                        <a:ext cx="10191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009CB45B-023C-6264-359F-C9A4D0511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297904"/>
              </p:ext>
            </p:extLst>
          </p:nvPr>
        </p:nvGraphicFramePr>
        <p:xfrm>
          <a:off x="4010025" y="2990056"/>
          <a:ext cx="4022725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03240" imgH="393480" progId="Equation.DSMT4">
                  <p:embed/>
                </p:oleObj>
              </mc:Choice>
              <mc:Fallback>
                <p:oleObj name="Equation" r:id="rId8" imgW="1803240" imgH="393480" progId="Equation.DSMT4">
                  <p:embed/>
                  <p:pic>
                    <p:nvPicPr>
                      <p:cNvPr id="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2990056"/>
                        <a:ext cx="4022725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9647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8711</TotalTime>
  <Words>124</Words>
  <Application>Microsoft Office PowerPoint</Application>
  <PresentationFormat>On-screen Show (4:3)</PresentationFormat>
  <Paragraphs>42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Agency FB</vt:lpstr>
      <vt:lpstr>Arial</vt:lpstr>
      <vt:lpstr>Calibri</vt:lpstr>
      <vt:lpstr>Cambria Math</vt:lpstr>
      <vt:lpstr>Palatino Linotype</vt:lpstr>
      <vt:lpstr>Times New Roman</vt:lpstr>
      <vt:lpstr>Office Theme</vt:lpstr>
      <vt:lpstr>Equation</vt:lpstr>
      <vt:lpstr>משוואה</vt:lpstr>
      <vt:lpstr>Mathematical Foundations for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  <vt:lpstr>Example 1: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Harsha</cp:lastModifiedBy>
  <cp:revision>477</cp:revision>
  <dcterms:created xsi:type="dcterms:W3CDTF">2011-09-14T09:42:05Z</dcterms:created>
  <dcterms:modified xsi:type="dcterms:W3CDTF">2023-09-22T09:02:57Z</dcterms:modified>
</cp:coreProperties>
</file>